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  <p:sldMasterId id="2147483946" r:id="rId5"/>
  </p:sldMasterIdLst>
  <p:notesMasterIdLst>
    <p:notesMasterId r:id="rId27"/>
  </p:notesMasterIdLst>
  <p:handoutMasterIdLst>
    <p:handoutMasterId r:id="rId28"/>
  </p:handoutMasterIdLst>
  <p:sldIdLst>
    <p:sldId id="256" r:id="rId6"/>
    <p:sldId id="257" r:id="rId7"/>
    <p:sldId id="259" r:id="rId8"/>
    <p:sldId id="258" r:id="rId9"/>
    <p:sldId id="267" r:id="rId10"/>
    <p:sldId id="268" r:id="rId11"/>
    <p:sldId id="269" r:id="rId12"/>
    <p:sldId id="270" r:id="rId13"/>
    <p:sldId id="260" r:id="rId14"/>
    <p:sldId id="261" r:id="rId15"/>
    <p:sldId id="262" r:id="rId16"/>
    <p:sldId id="271" r:id="rId17"/>
    <p:sldId id="263" r:id="rId18"/>
    <p:sldId id="272" r:id="rId19"/>
    <p:sldId id="273" r:id="rId20"/>
    <p:sldId id="264" r:id="rId21"/>
    <p:sldId id="265" r:id="rId22"/>
    <p:sldId id="266" r:id="rId23"/>
    <p:sldId id="274" r:id="rId24"/>
    <p:sldId id="275" r:id="rId25"/>
    <p:sldId id="276" r:id="rId26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173">
          <p15:clr>
            <a:srgbClr val="A4A3A4"/>
          </p15:clr>
        </p15:guide>
        <p15:guide id="2" pos="74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77" autoAdjust="0"/>
    <p:restoredTop sz="50000" autoAdjust="0"/>
  </p:normalViewPr>
  <p:slideViewPr>
    <p:cSldViewPr snapToGrid="0" showGuides="1">
      <p:cViewPr varScale="1">
        <p:scale>
          <a:sx n="85" d="100"/>
          <a:sy n="85" d="100"/>
        </p:scale>
        <p:origin x="176" y="1432"/>
      </p:cViewPr>
      <p:guideLst>
        <p:guide orient="horz" pos="4173"/>
        <p:guide pos="74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6/17/19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6/17/19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12"/>
          <p:cNvSpPr>
            <a:spLocks/>
          </p:cNvSpPr>
          <p:nvPr userDrawn="1"/>
        </p:nvSpPr>
        <p:spPr bwMode="auto">
          <a:xfrm>
            <a:off x="7845425" y="0"/>
            <a:ext cx="4343400" cy="6858000"/>
          </a:xfrm>
          <a:custGeom>
            <a:avLst/>
            <a:gdLst>
              <a:gd name="T0" fmla="*/ 150 w 1412"/>
              <a:gd name="T1" fmla="*/ 2166 h 2166"/>
              <a:gd name="T2" fmla="*/ 1412 w 1412"/>
              <a:gd name="T3" fmla="*/ 2166 h 2166"/>
              <a:gd name="T4" fmla="*/ 1412 w 1412"/>
              <a:gd name="T5" fmla="*/ 0 h 2166"/>
              <a:gd name="T6" fmla="*/ 0 w 1412"/>
              <a:gd name="T7" fmla="*/ 0 h 2166"/>
              <a:gd name="T8" fmla="*/ 150 w 141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2" h="2166">
                <a:moveTo>
                  <a:pt x="150" y="2166"/>
                </a:moveTo>
                <a:cubicBezTo>
                  <a:pt x="1412" y="2166"/>
                  <a:pt x="1412" y="2166"/>
                  <a:pt x="1412" y="2166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04" y="816"/>
                  <a:pt x="150" y="2166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3"/>
          <p:cNvSpPr>
            <a:spLocks/>
          </p:cNvSpPr>
          <p:nvPr userDrawn="1"/>
        </p:nvSpPr>
        <p:spPr bwMode="auto">
          <a:xfrm>
            <a:off x="7551511" y="0"/>
            <a:ext cx="1236663" cy="6858000"/>
          </a:xfrm>
          <a:custGeom>
            <a:avLst/>
            <a:gdLst>
              <a:gd name="T0" fmla="*/ 221 w 402"/>
              <a:gd name="T1" fmla="*/ 2166 h 2166"/>
              <a:gd name="T2" fmla="*/ 240 w 402"/>
              <a:gd name="T3" fmla="*/ 2166 h 2166"/>
              <a:gd name="T4" fmla="*/ 90 w 402"/>
              <a:gd name="T5" fmla="*/ 0 h 2166"/>
              <a:gd name="T6" fmla="*/ 0 w 402"/>
              <a:gd name="T7" fmla="*/ 0 h 2166"/>
              <a:gd name="T8" fmla="*/ 221 w 40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2166">
                <a:moveTo>
                  <a:pt x="221" y="2166"/>
                </a:moveTo>
                <a:cubicBezTo>
                  <a:pt x="240" y="2166"/>
                  <a:pt x="240" y="2166"/>
                  <a:pt x="240" y="2166"/>
                </a:cubicBezTo>
                <a:cubicBezTo>
                  <a:pt x="240" y="2166"/>
                  <a:pt x="402" y="989"/>
                  <a:pt x="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46" y="767"/>
                  <a:pt x="221" y="21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355073" y="6296108"/>
            <a:ext cx="1667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solidFill>
                  <a:schemeClr val="tx2"/>
                </a:solidFill>
                <a:latin typeface="PT Sans Narrow" charset="-52"/>
                <a:ea typeface="PT Sans Narrow" charset="-52"/>
                <a:cs typeface="PT Sans Narrow" charset="-52"/>
              </a:rPr>
              <a:t>ORNL is managed by UT-Battelle </a:t>
            </a:r>
            <a:br>
              <a:rPr lang="en-US" sz="1000" b="0" i="0" dirty="0">
                <a:solidFill>
                  <a:schemeClr val="tx2"/>
                </a:solidFill>
                <a:latin typeface="PT Sans Narrow" charset="-52"/>
                <a:ea typeface="PT Sans Narrow" charset="-52"/>
                <a:cs typeface="PT Sans Narrow" charset="-52"/>
              </a:rPr>
            </a:br>
            <a:r>
              <a:rPr lang="en-US" sz="1000" b="0" i="0" dirty="0">
                <a:solidFill>
                  <a:schemeClr val="tx2"/>
                </a:solidFill>
                <a:latin typeface="PT Sans Narrow" charset="-52"/>
                <a:ea typeface="PT Sans Narrow" charset="-52"/>
                <a:cs typeface="PT Sans Narrow" charset="-52"/>
              </a:rPr>
              <a:t>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9005" y="320040"/>
            <a:ext cx="5545451" cy="1143650"/>
          </a:xfrm>
        </p:spPr>
        <p:txBody>
          <a:bodyPr/>
          <a:lstStyle>
            <a:lvl1pPr algn="l">
              <a:defRPr sz="3200" b="1" i="0">
                <a:solidFill>
                  <a:schemeClr val="tx2"/>
                </a:solidFill>
                <a:latin typeface="PT Sans Narrow" charset="-52"/>
                <a:ea typeface="PT Sans Narrow" charset="-52"/>
                <a:cs typeface="PT Sans Narrow" charset="-5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47472" y="2001549"/>
            <a:ext cx="5485292" cy="3756700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PT Sans Narrow" charset="-52"/>
                <a:ea typeface="PT Sans Narrow" charset="-52"/>
                <a:cs typeface="PT Sans Narrow" charset="-5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4160" y="6309360"/>
            <a:ext cx="1329900" cy="320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043" r="6047" b="8563"/>
          <a:stretch/>
        </p:blipFill>
        <p:spPr>
          <a:xfrm>
            <a:off x="8356600" y="65"/>
            <a:ext cx="3832225" cy="6270643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1286" y="1266091"/>
            <a:ext cx="2152274" cy="2152275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6850"/>
            </a:stretch>
          </a:blipFill>
          <a:ln w="76200">
            <a:solidFill>
              <a:schemeClr val="accent2">
                <a:alpha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  <p:pic>
        <p:nvPicPr>
          <p:cNvPr id="26" name="Picture 25" descr="DifScat_better vibe.jpg.jpeg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7620" y="1856187"/>
            <a:ext cx="1868502" cy="186850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alpha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2888" y="3169875"/>
            <a:ext cx="1665404" cy="1665404"/>
          </a:xfrm>
          <a:prstGeom prst="ellipse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2">
                <a:alpha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011" y="3294120"/>
            <a:ext cx="1425642" cy="13863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311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04" y="320040"/>
            <a:ext cx="11501908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94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12"/>
          <p:cNvSpPr>
            <a:spLocks/>
          </p:cNvSpPr>
          <p:nvPr userDrawn="1"/>
        </p:nvSpPr>
        <p:spPr bwMode="auto">
          <a:xfrm>
            <a:off x="7845425" y="0"/>
            <a:ext cx="4343400" cy="6858000"/>
          </a:xfrm>
          <a:custGeom>
            <a:avLst/>
            <a:gdLst>
              <a:gd name="T0" fmla="*/ 150 w 1412"/>
              <a:gd name="T1" fmla="*/ 2166 h 2166"/>
              <a:gd name="T2" fmla="*/ 1412 w 1412"/>
              <a:gd name="T3" fmla="*/ 2166 h 2166"/>
              <a:gd name="T4" fmla="*/ 1412 w 1412"/>
              <a:gd name="T5" fmla="*/ 0 h 2166"/>
              <a:gd name="T6" fmla="*/ 0 w 1412"/>
              <a:gd name="T7" fmla="*/ 0 h 2166"/>
              <a:gd name="T8" fmla="*/ 150 w 141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2" h="2166">
                <a:moveTo>
                  <a:pt x="150" y="2166"/>
                </a:moveTo>
                <a:cubicBezTo>
                  <a:pt x="1412" y="2166"/>
                  <a:pt x="1412" y="2166"/>
                  <a:pt x="1412" y="2166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04" y="816"/>
                  <a:pt x="150" y="2166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3"/>
          <p:cNvSpPr>
            <a:spLocks/>
          </p:cNvSpPr>
          <p:nvPr userDrawn="1"/>
        </p:nvSpPr>
        <p:spPr bwMode="auto">
          <a:xfrm>
            <a:off x="7551511" y="0"/>
            <a:ext cx="1236663" cy="6858000"/>
          </a:xfrm>
          <a:custGeom>
            <a:avLst/>
            <a:gdLst>
              <a:gd name="T0" fmla="*/ 221 w 402"/>
              <a:gd name="T1" fmla="*/ 2166 h 2166"/>
              <a:gd name="T2" fmla="*/ 240 w 402"/>
              <a:gd name="T3" fmla="*/ 2166 h 2166"/>
              <a:gd name="T4" fmla="*/ 90 w 402"/>
              <a:gd name="T5" fmla="*/ 0 h 2166"/>
              <a:gd name="T6" fmla="*/ 0 w 402"/>
              <a:gd name="T7" fmla="*/ 0 h 2166"/>
              <a:gd name="T8" fmla="*/ 221 w 40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2166">
                <a:moveTo>
                  <a:pt x="221" y="2166"/>
                </a:moveTo>
                <a:cubicBezTo>
                  <a:pt x="240" y="2166"/>
                  <a:pt x="240" y="2166"/>
                  <a:pt x="240" y="2166"/>
                </a:cubicBezTo>
                <a:cubicBezTo>
                  <a:pt x="240" y="2166"/>
                  <a:pt x="402" y="989"/>
                  <a:pt x="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46" y="767"/>
                  <a:pt x="221" y="21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355073" y="6296108"/>
            <a:ext cx="1667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solidFill>
                  <a:schemeClr val="tx2"/>
                </a:solidFill>
                <a:latin typeface="PT Sans Narrow" charset="-52"/>
                <a:ea typeface="PT Sans Narrow" charset="-52"/>
                <a:cs typeface="PT Sans Narrow" charset="-52"/>
              </a:rPr>
              <a:t>ORNL is managed by UT-Battelle </a:t>
            </a:r>
            <a:br>
              <a:rPr lang="en-US" sz="1000" b="0" i="0" dirty="0">
                <a:solidFill>
                  <a:schemeClr val="tx2"/>
                </a:solidFill>
                <a:latin typeface="PT Sans Narrow" charset="-52"/>
                <a:ea typeface="PT Sans Narrow" charset="-52"/>
                <a:cs typeface="PT Sans Narrow" charset="-52"/>
              </a:rPr>
            </a:br>
            <a:r>
              <a:rPr lang="en-US" sz="1000" b="0" i="0" dirty="0">
                <a:solidFill>
                  <a:schemeClr val="tx2"/>
                </a:solidFill>
                <a:latin typeface="PT Sans Narrow" charset="-52"/>
                <a:ea typeface="PT Sans Narrow" charset="-52"/>
                <a:cs typeface="PT Sans Narrow" charset="-52"/>
              </a:rPr>
              <a:t>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9005" y="320040"/>
            <a:ext cx="5545451" cy="1143650"/>
          </a:xfrm>
        </p:spPr>
        <p:txBody>
          <a:bodyPr/>
          <a:lstStyle>
            <a:lvl1pPr algn="l">
              <a:defRPr sz="3200" b="1" i="0">
                <a:solidFill>
                  <a:schemeClr val="tx2"/>
                </a:solidFill>
                <a:latin typeface="PT Sans Narrow" charset="-52"/>
                <a:ea typeface="PT Sans Narrow" charset="-52"/>
                <a:cs typeface="PT Sans Narrow" charset="-5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47472" y="2001549"/>
            <a:ext cx="5485292" cy="3756700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PT Sans Narrow" charset="-52"/>
                <a:ea typeface="PT Sans Narrow" charset="-52"/>
                <a:cs typeface="PT Sans Narrow" charset="-5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4160" y="6309360"/>
            <a:ext cx="1329900" cy="320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043" r="6047" b="8563"/>
          <a:stretch/>
        </p:blipFill>
        <p:spPr>
          <a:xfrm>
            <a:off x="8356600" y="65"/>
            <a:ext cx="3832225" cy="6270643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1286" y="1266091"/>
            <a:ext cx="2152274" cy="2152275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6850"/>
            </a:stretch>
          </a:blipFill>
          <a:ln w="76200">
            <a:solidFill>
              <a:schemeClr val="accent2">
                <a:alpha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  <p:pic>
        <p:nvPicPr>
          <p:cNvPr id="26" name="Picture 25" descr="DifScat_better vibe.jpg.jpeg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7620" y="1856187"/>
            <a:ext cx="1868502" cy="186850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alpha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2888" y="3169875"/>
            <a:ext cx="1665404" cy="1665404"/>
          </a:xfrm>
          <a:prstGeom prst="ellipse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2">
                <a:alpha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011" y="3294120"/>
            <a:ext cx="1425642" cy="13863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8956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88" y="320040"/>
            <a:ext cx="11422261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2" y="1285103"/>
            <a:ext cx="11369809" cy="4633783"/>
          </a:xfrm>
        </p:spPr>
        <p:txBody>
          <a:bodyPr/>
          <a:lstStyle>
            <a:lvl1pPr>
              <a:defRPr b="0" i="0">
                <a:latin typeface="PT Sans Narrow" charset="-52"/>
                <a:ea typeface="PT Sans Narrow" charset="-52"/>
                <a:cs typeface="PT Sans Narrow" charset="-52"/>
              </a:defRPr>
            </a:lvl1pPr>
            <a:lvl2pPr>
              <a:defRPr b="0" i="0">
                <a:latin typeface="PT Sans Narrow" charset="-52"/>
                <a:ea typeface="PT Sans Narrow" charset="-52"/>
                <a:cs typeface="PT Sans Narrow" charset="-52"/>
              </a:defRPr>
            </a:lvl2pPr>
            <a:lvl3pPr>
              <a:defRPr b="0" i="0">
                <a:latin typeface="PT Sans Narrow" charset="-52"/>
                <a:ea typeface="PT Sans Narrow" charset="-52"/>
                <a:cs typeface="PT Sans Narrow" charset="-52"/>
              </a:defRPr>
            </a:lvl3pPr>
            <a:lvl4pPr>
              <a:defRPr b="0" i="0">
                <a:latin typeface="PT Sans Narrow" charset="-52"/>
                <a:ea typeface="PT Sans Narrow" charset="-52"/>
                <a:cs typeface="PT Sans Narrow" charset="-52"/>
              </a:defRPr>
            </a:lvl4pPr>
            <a:lvl5pPr marL="1482725" indent="-222250">
              <a:buFont typeface="Arial" panose="020B0604020202020204" pitchFamily="34" charset="0"/>
              <a:buChar char="•"/>
              <a:defRPr b="0" i="0">
                <a:latin typeface="PT Sans Narrow" charset="-52"/>
                <a:ea typeface="PT Sans Narrow" charset="-52"/>
                <a:cs typeface="PT Sans Narrow" charset="-52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254" y="320040"/>
            <a:ext cx="11501908" cy="48474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144475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472" y="2270334"/>
            <a:ext cx="5588582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44475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270334"/>
            <a:ext cx="5531934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626" r="6047" b="8563"/>
          <a:stretch/>
        </p:blipFill>
        <p:spPr>
          <a:xfrm>
            <a:off x="8318500" y="65"/>
            <a:ext cx="3870325" cy="62706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63496" y="27007"/>
            <a:ext cx="4322618" cy="42263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06" y="320040"/>
            <a:ext cx="3803952" cy="8771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Freeform 13"/>
          <p:cNvSpPr>
            <a:spLocks/>
          </p:cNvSpPr>
          <p:nvPr userDrawn="1"/>
        </p:nvSpPr>
        <p:spPr bwMode="auto">
          <a:xfrm>
            <a:off x="7551511" y="0"/>
            <a:ext cx="1236663" cy="6858000"/>
          </a:xfrm>
          <a:custGeom>
            <a:avLst/>
            <a:gdLst>
              <a:gd name="T0" fmla="*/ 221 w 402"/>
              <a:gd name="T1" fmla="*/ 2166 h 2166"/>
              <a:gd name="T2" fmla="*/ 240 w 402"/>
              <a:gd name="T3" fmla="*/ 2166 h 2166"/>
              <a:gd name="T4" fmla="*/ 90 w 402"/>
              <a:gd name="T5" fmla="*/ 0 h 2166"/>
              <a:gd name="T6" fmla="*/ 0 w 402"/>
              <a:gd name="T7" fmla="*/ 0 h 2166"/>
              <a:gd name="T8" fmla="*/ 221 w 40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2166">
                <a:moveTo>
                  <a:pt x="221" y="2166"/>
                </a:moveTo>
                <a:cubicBezTo>
                  <a:pt x="240" y="2166"/>
                  <a:pt x="240" y="2166"/>
                  <a:pt x="240" y="2166"/>
                </a:cubicBezTo>
                <a:cubicBezTo>
                  <a:pt x="240" y="2166"/>
                  <a:pt x="402" y="989"/>
                  <a:pt x="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46" y="767"/>
                  <a:pt x="221" y="21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25400" algn="l" rotWithShape="0">
              <a:schemeClr val="tx2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04" y="320040"/>
            <a:ext cx="11501908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4420402" y="2472321"/>
            <a:ext cx="3348111" cy="1519311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This is a text box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251099" y="1899138"/>
            <a:ext cx="250497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latin typeface="+mn-lt"/>
              </a:rPr>
              <a:t>This is a text box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12"/>
          <p:cNvSpPr>
            <a:spLocks/>
          </p:cNvSpPr>
          <p:nvPr/>
        </p:nvSpPr>
        <p:spPr bwMode="auto">
          <a:xfrm>
            <a:off x="7845425" y="0"/>
            <a:ext cx="4343400" cy="6858000"/>
          </a:xfrm>
          <a:custGeom>
            <a:avLst/>
            <a:gdLst>
              <a:gd name="T0" fmla="*/ 150 w 1412"/>
              <a:gd name="T1" fmla="*/ 2166 h 2166"/>
              <a:gd name="T2" fmla="*/ 1412 w 1412"/>
              <a:gd name="T3" fmla="*/ 2166 h 2166"/>
              <a:gd name="T4" fmla="*/ 1412 w 1412"/>
              <a:gd name="T5" fmla="*/ 0 h 2166"/>
              <a:gd name="T6" fmla="*/ 0 w 1412"/>
              <a:gd name="T7" fmla="*/ 0 h 2166"/>
              <a:gd name="T8" fmla="*/ 150 w 141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2" h="2166">
                <a:moveTo>
                  <a:pt x="150" y="2166"/>
                </a:moveTo>
                <a:cubicBezTo>
                  <a:pt x="1412" y="2166"/>
                  <a:pt x="1412" y="2166"/>
                  <a:pt x="1412" y="2166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04" y="816"/>
                  <a:pt x="150" y="2166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3"/>
          <p:cNvSpPr>
            <a:spLocks/>
          </p:cNvSpPr>
          <p:nvPr/>
        </p:nvSpPr>
        <p:spPr bwMode="auto">
          <a:xfrm>
            <a:off x="7551511" y="0"/>
            <a:ext cx="1236663" cy="6858000"/>
          </a:xfrm>
          <a:custGeom>
            <a:avLst/>
            <a:gdLst>
              <a:gd name="T0" fmla="*/ 221 w 402"/>
              <a:gd name="T1" fmla="*/ 2166 h 2166"/>
              <a:gd name="T2" fmla="*/ 240 w 402"/>
              <a:gd name="T3" fmla="*/ 2166 h 2166"/>
              <a:gd name="T4" fmla="*/ 90 w 402"/>
              <a:gd name="T5" fmla="*/ 0 h 2166"/>
              <a:gd name="T6" fmla="*/ 0 w 402"/>
              <a:gd name="T7" fmla="*/ 0 h 2166"/>
              <a:gd name="T8" fmla="*/ 221 w 40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2166">
                <a:moveTo>
                  <a:pt x="221" y="2166"/>
                </a:moveTo>
                <a:cubicBezTo>
                  <a:pt x="240" y="2166"/>
                  <a:pt x="240" y="2166"/>
                  <a:pt x="240" y="2166"/>
                </a:cubicBezTo>
                <a:cubicBezTo>
                  <a:pt x="240" y="2166"/>
                  <a:pt x="402" y="989"/>
                  <a:pt x="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46" y="767"/>
                  <a:pt x="221" y="21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5073" y="6296108"/>
            <a:ext cx="1667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solidFill>
                  <a:schemeClr val="tx2"/>
                </a:solidFill>
                <a:latin typeface="PT Sans Narrow" charset="-52"/>
                <a:ea typeface="PT Sans Narrow" charset="-52"/>
                <a:cs typeface="PT Sans Narrow" charset="-52"/>
              </a:rPr>
              <a:t>ORNL is managed by UT-Battelle </a:t>
            </a:r>
            <a:br>
              <a:rPr lang="en-US" sz="1000" b="0" i="0" dirty="0">
                <a:solidFill>
                  <a:schemeClr val="tx2"/>
                </a:solidFill>
                <a:latin typeface="PT Sans Narrow" charset="-52"/>
                <a:ea typeface="PT Sans Narrow" charset="-52"/>
                <a:cs typeface="PT Sans Narrow" charset="-52"/>
              </a:rPr>
            </a:br>
            <a:r>
              <a:rPr lang="en-US" sz="1000" b="0" i="0" dirty="0">
                <a:solidFill>
                  <a:schemeClr val="tx2"/>
                </a:solidFill>
                <a:latin typeface="PT Sans Narrow" charset="-52"/>
                <a:ea typeface="PT Sans Narrow" charset="-52"/>
                <a:cs typeface="PT Sans Narrow" charset="-52"/>
              </a:rPr>
              <a:t>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005" y="320040"/>
            <a:ext cx="5545451" cy="1143650"/>
          </a:xfrm>
        </p:spPr>
        <p:txBody>
          <a:bodyPr/>
          <a:lstStyle>
            <a:lvl1pPr algn="l">
              <a:defRPr sz="3200" b="1" i="0">
                <a:solidFill>
                  <a:schemeClr val="tx2"/>
                </a:solidFill>
                <a:latin typeface="PT Sans Narrow" charset="-52"/>
                <a:ea typeface="PT Sans Narrow" charset="-52"/>
                <a:cs typeface="PT Sans Narrow" charset="-5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472" y="2001549"/>
            <a:ext cx="5485292" cy="3756700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PT Sans Narrow" charset="-52"/>
                <a:ea typeface="PT Sans Narrow" charset="-52"/>
                <a:cs typeface="PT Sans Narrow" charset="-5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4160" y="6309360"/>
            <a:ext cx="1329900" cy="320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043" r="6047" b="8563"/>
          <a:stretch/>
        </p:blipFill>
        <p:spPr>
          <a:xfrm>
            <a:off x="8356600" y="65"/>
            <a:ext cx="3832225" cy="6270643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1286" y="1266091"/>
            <a:ext cx="2152274" cy="2152275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6850"/>
            </a:stretch>
          </a:blipFill>
          <a:ln w="76200">
            <a:solidFill>
              <a:schemeClr val="accent2">
                <a:alpha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  <p:pic>
        <p:nvPicPr>
          <p:cNvPr id="26" name="Picture 25" descr="DifScat_better vibe.jpg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7620" y="1856187"/>
            <a:ext cx="1868502" cy="186850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alpha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2888" y="3169875"/>
            <a:ext cx="1665404" cy="1665404"/>
          </a:xfrm>
          <a:prstGeom prst="ellipse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2">
                <a:alpha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011" y="3294120"/>
            <a:ext cx="1425642" cy="1386314"/>
          </a:xfrm>
          <a:prstGeom prst="rect">
            <a:avLst/>
          </a:prstGeom>
          <a:ln>
            <a:noFill/>
          </a:ln>
        </p:spPr>
      </p:pic>
      <p:sp>
        <p:nvSpPr>
          <p:cNvPr id="14" name="Freeform 12"/>
          <p:cNvSpPr>
            <a:spLocks/>
          </p:cNvSpPr>
          <p:nvPr userDrawn="1"/>
        </p:nvSpPr>
        <p:spPr bwMode="auto">
          <a:xfrm>
            <a:off x="7845425" y="0"/>
            <a:ext cx="4343400" cy="6858000"/>
          </a:xfrm>
          <a:custGeom>
            <a:avLst/>
            <a:gdLst>
              <a:gd name="T0" fmla="*/ 150 w 1412"/>
              <a:gd name="T1" fmla="*/ 2166 h 2166"/>
              <a:gd name="T2" fmla="*/ 1412 w 1412"/>
              <a:gd name="T3" fmla="*/ 2166 h 2166"/>
              <a:gd name="T4" fmla="*/ 1412 w 1412"/>
              <a:gd name="T5" fmla="*/ 0 h 2166"/>
              <a:gd name="T6" fmla="*/ 0 w 1412"/>
              <a:gd name="T7" fmla="*/ 0 h 2166"/>
              <a:gd name="T8" fmla="*/ 150 w 141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12" h="2166">
                <a:moveTo>
                  <a:pt x="150" y="2166"/>
                </a:moveTo>
                <a:cubicBezTo>
                  <a:pt x="1412" y="2166"/>
                  <a:pt x="1412" y="2166"/>
                  <a:pt x="1412" y="2166"/>
                </a:cubicBezTo>
                <a:cubicBezTo>
                  <a:pt x="1412" y="0"/>
                  <a:pt x="1412" y="0"/>
                  <a:pt x="141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04" y="816"/>
                  <a:pt x="150" y="2166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"/>
          <p:cNvSpPr>
            <a:spLocks/>
          </p:cNvSpPr>
          <p:nvPr userDrawn="1"/>
        </p:nvSpPr>
        <p:spPr bwMode="auto">
          <a:xfrm>
            <a:off x="7551511" y="0"/>
            <a:ext cx="1236663" cy="6858000"/>
          </a:xfrm>
          <a:custGeom>
            <a:avLst/>
            <a:gdLst>
              <a:gd name="T0" fmla="*/ 221 w 402"/>
              <a:gd name="T1" fmla="*/ 2166 h 2166"/>
              <a:gd name="T2" fmla="*/ 240 w 402"/>
              <a:gd name="T3" fmla="*/ 2166 h 2166"/>
              <a:gd name="T4" fmla="*/ 90 w 402"/>
              <a:gd name="T5" fmla="*/ 0 h 2166"/>
              <a:gd name="T6" fmla="*/ 0 w 402"/>
              <a:gd name="T7" fmla="*/ 0 h 2166"/>
              <a:gd name="T8" fmla="*/ 221 w 40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2166">
                <a:moveTo>
                  <a:pt x="221" y="2166"/>
                </a:moveTo>
                <a:cubicBezTo>
                  <a:pt x="240" y="2166"/>
                  <a:pt x="240" y="2166"/>
                  <a:pt x="240" y="2166"/>
                </a:cubicBezTo>
                <a:cubicBezTo>
                  <a:pt x="240" y="2166"/>
                  <a:pt x="402" y="989"/>
                  <a:pt x="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46" y="767"/>
                  <a:pt x="221" y="21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355073" y="6296108"/>
            <a:ext cx="1667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solidFill>
                  <a:schemeClr val="tx2"/>
                </a:solidFill>
                <a:latin typeface="PT Sans Narrow" charset="-52"/>
                <a:ea typeface="PT Sans Narrow" charset="-52"/>
                <a:cs typeface="PT Sans Narrow" charset="-52"/>
              </a:rPr>
              <a:t>ORNL is managed by UT-Battelle </a:t>
            </a:r>
            <a:br>
              <a:rPr lang="en-US" sz="1000" b="0" i="0" dirty="0">
                <a:solidFill>
                  <a:schemeClr val="tx2"/>
                </a:solidFill>
                <a:latin typeface="PT Sans Narrow" charset="-52"/>
                <a:ea typeface="PT Sans Narrow" charset="-52"/>
                <a:cs typeface="PT Sans Narrow" charset="-52"/>
              </a:rPr>
            </a:br>
            <a:r>
              <a:rPr lang="en-US" sz="1000" b="0" i="0" dirty="0">
                <a:solidFill>
                  <a:schemeClr val="tx2"/>
                </a:solidFill>
                <a:latin typeface="PT Sans Narrow" charset="-52"/>
                <a:ea typeface="PT Sans Narrow" charset="-52"/>
                <a:cs typeface="PT Sans Narrow" charset="-52"/>
              </a:rPr>
              <a:t>for the US Department of Energy</a:t>
            </a: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339005" y="320040"/>
            <a:ext cx="5545451" cy="1143650"/>
          </a:xfrm>
        </p:spPr>
        <p:txBody>
          <a:bodyPr/>
          <a:lstStyle>
            <a:lvl1pPr algn="l">
              <a:defRPr sz="3200" b="1" i="0">
                <a:solidFill>
                  <a:schemeClr val="tx2"/>
                </a:solidFill>
                <a:latin typeface="PT Sans Narrow" charset="-52"/>
                <a:ea typeface="PT Sans Narrow" charset="-52"/>
                <a:cs typeface="PT Sans Narrow" charset="-5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347472" y="2001549"/>
            <a:ext cx="5485292" cy="3756700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PT Sans Narrow" charset="-52"/>
                <a:ea typeface="PT Sans Narrow" charset="-52"/>
                <a:cs typeface="PT Sans Narrow" charset="-5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4160" y="6309360"/>
            <a:ext cx="1329900" cy="3200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043" r="6047" b="8563"/>
          <a:stretch/>
        </p:blipFill>
        <p:spPr>
          <a:xfrm>
            <a:off x="8356600" y="65"/>
            <a:ext cx="3832225" cy="6270643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1286" y="1266091"/>
            <a:ext cx="2152274" cy="2152275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6850"/>
            </a:stretch>
          </a:blipFill>
          <a:ln w="76200">
            <a:solidFill>
              <a:schemeClr val="accent2">
                <a:alpha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  <p:pic>
        <p:nvPicPr>
          <p:cNvPr id="23" name="Picture 22" descr="DifScat_better vibe.jpg.jpeg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7620" y="1856187"/>
            <a:ext cx="1868502" cy="186850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alpha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2888" y="3169875"/>
            <a:ext cx="1665404" cy="1665404"/>
          </a:xfrm>
          <a:prstGeom prst="ellipse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accent2">
                <a:alpha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011" y="3294120"/>
            <a:ext cx="1425642" cy="13863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724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288" y="320040"/>
            <a:ext cx="11422261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2" y="1285103"/>
            <a:ext cx="11369809" cy="4633783"/>
          </a:xfrm>
        </p:spPr>
        <p:txBody>
          <a:bodyPr/>
          <a:lstStyle>
            <a:lvl1pPr>
              <a:defRPr b="0" i="0">
                <a:latin typeface="PT Sans Narrow" charset="-52"/>
                <a:ea typeface="PT Sans Narrow" charset="-52"/>
                <a:cs typeface="PT Sans Narrow" charset="-52"/>
              </a:defRPr>
            </a:lvl1pPr>
            <a:lvl2pPr>
              <a:defRPr b="0" i="0">
                <a:latin typeface="PT Sans Narrow" charset="-52"/>
                <a:ea typeface="PT Sans Narrow" charset="-52"/>
                <a:cs typeface="PT Sans Narrow" charset="-52"/>
              </a:defRPr>
            </a:lvl2pPr>
            <a:lvl3pPr>
              <a:defRPr b="0" i="0">
                <a:latin typeface="PT Sans Narrow" charset="-52"/>
                <a:ea typeface="PT Sans Narrow" charset="-52"/>
                <a:cs typeface="PT Sans Narrow" charset="-52"/>
              </a:defRPr>
            </a:lvl3pPr>
            <a:lvl4pPr>
              <a:defRPr b="0" i="0">
                <a:latin typeface="PT Sans Narrow" charset="-52"/>
                <a:ea typeface="PT Sans Narrow" charset="-52"/>
                <a:cs typeface="PT Sans Narrow" charset="-52"/>
              </a:defRPr>
            </a:lvl4pPr>
            <a:lvl5pPr marL="1482725" indent="-222250">
              <a:buFont typeface="Arial" panose="020B0604020202020204" pitchFamily="34" charset="0"/>
              <a:buChar char="•"/>
              <a:defRPr b="0" i="0">
                <a:latin typeface="PT Sans Narrow" charset="-52"/>
                <a:ea typeface="PT Sans Narrow" charset="-52"/>
                <a:cs typeface="PT Sans Narrow" charset="-5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10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254" y="320040"/>
            <a:ext cx="11501908" cy="48474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144475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472" y="2270334"/>
            <a:ext cx="5588582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44475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270334"/>
            <a:ext cx="5531934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626" r="6047" b="8563"/>
          <a:stretch/>
        </p:blipFill>
        <p:spPr>
          <a:xfrm>
            <a:off x="8318500" y="65"/>
            <a:ext cx="3870325" cy="62706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63496" y="27007"/>
            <a:ext cx="4322618" cy="42263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06" y="320040"/>
            <a:ext cx="3803952" cy="8771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Freeform 13"/>
          <p:cNvSpPr>
            <a:spLocks/>
          </p:cNvSpPr>
          <p:nvPr/>
        </p:nvSpPr>
        <p:spPr bwMode="auto">
          <a:xfrm>
            <a:off x="7551511" y="0"/>
            <a:ext cx="1236663" cy="6858000"/>
          </a:xfrm>
          <a:custGeom>
            <a:avLst/>
            <a:gdLst>
              <a:gd name="T0" fmla="*/ 221 w 402"/>
              <a:gd name="T1" fmla="*/ 2166 h 2166"/>
              <a:gd name="T2" fmla="*/ 240 w 402"/>
              <a:gd name="T3" fmla="*/ 2166 h 2166"/>
              <a:gd name="T4" fmla="*/ 90 w 402"/>
              <a:gd name="T5" fmla="*/ 0 h 2166"/>
              <a:gd name="T6" fmla="*/ 0 w 402"/>
              <a:gd name="T7" fmla="*/ 0 h 2166"/>
              <a:gd name="T8" fmla="*/ 221 w 40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2166">
                <a:moveTo>
                  <a:pt x="221" y="2166"/>
                </a:moveTo>
                <a:cubicBezTo>
                  <a:pt x="240" y="2166"/>
                  <a:pt x="240" y="2166"/>
                  <a:pt x="240" y="2166"/>
                </a:cubicBezTo>
                <a:cubicBezTo>
                  <a:pt x="240" y="2166"/>
                  <a:pt x="402" y="989"/>
                  <a:pt x="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46" y="767"/>
                  <a:pt x="221" y="21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25400" algn="l" rotWithShape="0">
              <a:schemeClr val="tx2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626" r="6047" b="8563"/>
          <a:stretch/>
        </p:blipFill>
        <p:spPr>
          <a:xfrm>
            <a:off x="8318500" y="65"/>
            <a:ext cx="3870325" cy="6270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63496" y="27007"/>
            <a:ext cx="4322618" cy="4226359"/>
          </a:xfrm>
          <a:prstGeom prst="rect">
            <a:avLst/>
          </a:prstGeom>
        </p:spPr>
      </p:pic>
      <p:sp>
        <p:nvSpPr>
          <p:cNvPr id="11" name="Freeform 13"/>
          <p:cNvSpPr>
            <a:spLocks/>
          </p:cNvSpPr>
          <p:nvPr userDrawn="1"/>
        </p:nvSpPr>
        <p:spPr bwMode="auto">
          <a:xfrm>
            <a:off x="7551511" y="0"/>
            <a:ext cx="1236663" cy="6858000"/>
          </a:xfrm>
          <a:custGeom>
            <a:avLst/>
            <a:gdLst>
              <a:gd name="T0" fmla="*/ 221 w 402"/>
              <a:gd name="T1" fmla="*/ 2166 h 2166"/>
              <a:gd name="T2" fmla="*/ 240 w 402"/>
              <a:gd name="T3" fmla="*/ 2166 h 2166"/>
              <a:gd name="T4" fmla="*/ 90 w 402"/>
              <a:gd name="T5" fmla="*/ 0 h 2166"/>
              <a:gd name="T6" fmla="*/ 0 w 402"/>
              <a:gd name="T7" fmla="*/ 0 h 2166"/>
              <a:gd name="T8" fmla="*/ 221 w 40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2166">
                <a:moveTo>
                  <a:pt x="221" y="2166"/>
                </a:moveTo>
                <a:cubicBezTo>
                  <a:pt x="240" y="2166"/>
                  <a:pt x="240" y="2166"/>
                  <a:pt x="240" y="2166"/>
                </a:cubicBezTo>
                <a:cubicBezTo>
                  <a:pt x="240" y="2166"/>
                  <a:pt x="402" y="989"/>
                  <a:pt x="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46" y="767"/>
                  <a:pt x="221" y="21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25400" algn="l" rotWithShape="0">
              <a:schemeClr val="tx2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8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44121" y="320040"/>
            <a:ext cx="11375136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7472" y="1508760"/>
            <a:ext cx="11520519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344121" y="6481068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37" r:id="rId2"/>
    <p:sldLayoutId id="2147483939" r:id="rId3"/>
    <p:sldLayoutId id="2147483940" r:id="rId4"/>
    <p:sldLayoutId id="2147483941" r:id="rId5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0" kern="1200">
          <a:solidFill>
            <a:schemeClr val="tx2"/>
          </a:solidFill>
          <a:latin typeface="PT Sans Narrow" charset="-52"/>
          <a:ea typeface="PT Sans Narrow" charset="-52"/>
          <a:cs typeface="PT Sans Narrow" charset="-52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b="0" i="0" kern="1200">
          <a:solidFill>
            <a:schemeClr val="tx1"/>
          </a:solidFill>
          <a:latin typeface="PT Sans Narrow" charset="-52"/>
          <a:ea typeface="PT Sans Narrow" charset="-52"/>
          <a:cs typeface="PT Sans Narrow" charset="-52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b="0" i="0" kern="1200">
          <a:solidFill>
            <a:schemeClr val="tx1"/>
          </a:solidFill>
          <a:latin typeface="PT Sans Narrow" charset="-52"/>
          <a:ea typeface="PT Sans Narrow" charset="-52"/>
          <a:cs typeface="PT Sans Narrow" charset="-52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b="0" i="0" kern="1200">
          <a:solidFill>
            <a:schemeClr val="tx1"/>
          </a:solidFill>
          <a:latin typeface="PT Sans Narrow" charset="-52"/>
          <a:ea typeface="PT Sans Narrow" charset="-52"/>
          <a:cs typeface="PT Sans Narrow" charset="-52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1800" b="0" i="0" kern="1200">
          <a:solidFill>
            <a:schemeClr val="tx1"/>
          </a:solidFill>
          <a:latin typeface="PT Sans Narrow" charset="-52"/>
          <a:ea typeface="PT Sans Narrow" charset="-52"/>
          <a:cs typeface="PT Sans Narrow" charset="-52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sz="1800" b="0" i="0" kern="1200">
          <a:solidFill>
            <a:schemeClr val="tx1"/>
          </a:solidFill>
          <a:latin typeface="PT Sans Narrow" charset="-52"/>
          <a:ea typeface="PT Sans Narrow" charset="-52"/>
          <a:cs typeface="PT Sans Narrow" charset="-5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44121" y="320040"/>
            <a:ext cx="11375136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7472" y="1508760"/>
            <a:ext cx="11520519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344121" y="6481068"/>
            <a:ext cx="280328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88" y="6313428"/>
            <a:ext cx="132990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22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i="0" kern="1200">
          <a:solidFill>
            <a:schemeClr val="tx2"/>
          </a:solidFill>
          <a:latin typeface="PT Sans Narrow" charset="-52"/>
          <a:ea typeface="PT Sans Narrow" charset="-52"/>
          <a:cs typeface="PT Sans Narrow" charset="-52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b="0" i="0" kern="1200">
          <a:solidFill>
            <a:schemeClr val="tx1"/>
          </a:solidFill>
          <a:latin typeface="PT Sans Narrow" charset="-52"/>
          <a:ea typeface="PT Sans Narrow" charset="-52"/>
          <a:cs typeface="PT Sans Narrow" charset="-52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b="0" i="0" kern="1200">
          <a:solidFill>
            <a:schemeClr val="tx1"/>
          </a:solidFill>
          <a:latin typeface="PT Sans Narrow" charset="-52"/>
          <a:ea typeface="PT Sans Narrow" charset="-52"/>
          <a:cs typeface="PT Sans Narrow" charset="-52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b="0" i="0" kern="1200">
          <a:solidFill>
            <a:schemeClr val="tx1"/>
          </a:solidFill>
          <a:latin typeface="PT Sans Narrow" charset="-52"/>
          <a:ea typeface="PT Sans Narrow" charset="-52"/>
          <a:cs typeface="PT Sans Narrow" charset="-52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1800" b="0" i="0" kern="1200">
          <a:solidFill>
            <a:schemeClr val="tx1"/>
          </a:solidFill>
          <a:latin typeface="PT Sans Narrow" charset="-52"/>
          <a:ea typeface="PT Sans Narrow" charset="-52"/>
          <a:cs typeface="PT Sans Narrow" charset="-52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sz="1800" b="0" i="0" kern="1200">
          <a:solidFill>
            <a:schemeClr val="tx1"/>
          </a:solidFill>
          <a:latin typeface="PT Sans Narrow" charset="-52"/>
          <a:ea typeface="PT Sans Narrow" charset="-52"/>
          <a:cs typeface="PT Sans Narrow" charset="-5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39005" y="320040"/>
            <a:ext cx="5545451" cy="511166"/>
          </a:xfrm>
        </p:spPr>
        <p:txBody>
          <a:bodyPr/>
          <a:lstStyle/>
          <a:p>
            <a:r>
              <a:rPr lang="en-US" altLang="zh-CN" dirty="0" err="1"/>
              <a:t>Numpy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/>
              <a:t>Reference:</a:t>
            </a:r>
          </a:p>
          <a:p>
            <a:r>
              <a:rPr lang="en-US" sz="1600" dirty="0" err="1"/>
              <a:t>Apress</a:t>
            </a:r>
            <a:r>
              <a:rPr lang="en-US" sz="1600" dirty="0"/>
              <a:t> – Numerical Python, Robert Johansson, Chapter 2, 2015</a:t>
            </a:r>
          </a:p>
        </p:txBody>
      </p:sp>
    </p:spTree>
    <p:extLst>
      <p:ext uri="{BB962C8B-B14F-4D97-AF65-F5344CB8AC3E}">
        <p14:creationId xmlns:p14="http://schemas.microsoft.com/office/powerpoint/2010/main" val="2705818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7E8F-D244-7C40-A39B-D74C9FB44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88" y="320040"/>
            <a:ext cx="11422261" cy="511166"/>
          </a:xfrm>
        </p:spPr>
        <p:txBody>
          <a:bodyPr/>
          <a:lstStyle/>
          <a:p>
            <a:r>
              <a:rPr lang="en-US" altLang="zh-CN" dirty="0"/>
              <a:t>Reshape/Resize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1CE51-D8E0-E249-8828-38522962E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88" y="1136650"/>
            <a:ext cx="6642300" cy="569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34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4A322-23D0-234A-B045-8D6FA7EA3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88" y="320040"/>
            <a:ext cx="11422261" cy="511166"/>
          </a:xfrm>
        </p:spPr>
        <p:txBody>
          <a:bodyPr/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axis:</a:t>
            </a:r>
            <a:r>
              <a:rPr lang="zh-CN" altLang="en-US" dirty="0"/>
              <a:t> </a:t>
            </a:r>
            <a:r>
              <a:rPr lang="en-US" altLang="zh-CN" dirty="0" err="1"/>
              <a:t>np.newaxis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67424-E41D-DA43-A33F-5F4A6051D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88" y="1657349"/>
            <a:ext cx="4970939" cy="4213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2EE916-32E6-7440-BBBB-9CBF1AAB568E}"/>
              </a:ext>
            </a:extLst>
          </p:cNvPr>
          <p:cNvSpPr txBox="1"/>
          <p:nvPr/>
        </p:nvSpPr>
        <p:spPr>
          <a:xfrm>
            <a:off x="6055418" y="1943101"/>
            <a:ext cx="226055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dirty="0">
                <a:latin typeface="+mn-lt"/>
              </a:rPr>
              <a:t>new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axis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is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added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axis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=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0</a:t>
            </a: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E4BE7-2D1A-ED4A-9EFE-F915541E91AE}"/>
              </a:ext>
            </a:extLst>
          </p:cNvPr>
          <p:cNvSpPr txBox="1"/>
          <p:nvPr/>
        </p:nvSpPr>
        <p:spPr>
          <a:xfrm>
            <a:off x="6055418" y="4738689"/>
            <a:ext cx="226055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dirty="0">
                <a:latin typeface="+mn-lt"/>
              </a:rPr>
              <a:t>new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axis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is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added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axis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=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1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5320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79BF6-193B-8548-BFE4-864D3EA2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88" y="320040"/>
            <a:ext cx="11422261" cy="511166"/>
          </a:xfrm>
        </p:spPr>
        <p:txBody>
          <a:bodyPr/>
          <a:lstStyle/>
          <a:p>
            <a:r>
              <a:rPr lang="en-US" dirty="0"/>
              <a:t>Remove dimension: </a:t>
            </a:r>
            <a:r>
              <a:rPr lang="en-US" dirty="0" err="1"/>
              <a:t>np.ravel</a:t>
            </a:r>
            <a:r>
              <a:rPr lang="en-US" dirty="0"/>
              <a:t> and </a:t>
            </a:r>
            <a:r>
              <a:rPr lang="en-US" dirty="0" err="1"/>
              <a:t>np.flatten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3E0EF-4E3B-FB45-B511-2BE0EFE20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np.ravel</a:t>
            </a:r>
            <a:r>
              <a:rPr lang="en-US" dirty="0"/>
              <a:t>() is a special case of reshape, which collapses all dimensions of an array and returns a flattened one–dimension array with length that corresponds to the total number of elements in the original array.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np.flatten</a:t>
            </a:r>
            <a:r>
              <a:rPr lang="en-US" dirty="0"/>
              <a:t>() performs the same function, but returns a copy instead of a view.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2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5B15-BBBC-1C4F-89F3-80C93175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88" y="320040"/>
            <a:ext cx="11422261" cy="511166"/>
          </a:xfrm>
        </p:spPr>
        <p:txBody>
          <a:bodyPr/>
          <a:lstStyle/>
          <a:p>
            <a:r>
              <a:rPr lang="en-US" altLang="zh-CN" dirty="0"/>
              <a:t>Broadcasting</a:t>
            </a:r>
            <a:r>
              <a:rPr lang="zh-CN" altLang="en-US" dirty="0"/>
              <a:t> </a:t>
            </a:r>
            <a:r>
              <a:rPr lang="en-US" altLang="zh-CN" dirty="0"/>
              <a:t>Rule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8FDD9-07D2-3742-BC6D-CD96AFCF4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broadcasted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axes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one-by-one</a:t>
            </a:r>
            <a:r>
              <a:rPr lang="zh-CN" altLang="en-US" dirty="0"/>
              <a:t> </a:t>
            </a:r>
            <a:r>
              <a:rPr lang="en-US" altLang="zh-CN" dirty="0"/>
              <a:t>basis</a:t>
            </a:r>
            <a:r>
              <a:rPr lang="zh-CN" altLang="en-US" dirty="0"/>
              <a:t> 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/>
              <a:t>either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</a:p>
          <a:p>
            <a:pPr>
              <a:buFontTx/>
              <a:buChar char="-"/>
            </a:pPr>
            <a:r>
              <a:rPr lang="en-US" altLang="zh-CN" dirty="0"/>
              <a:t>either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axes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arrays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equal,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fewer</a:t>
            </a:r>
            <a:r>
              <a:rPr lang="zh-CN" altLang="en-US" dirty="0"/>
              <a:t> </a:t>
            </a:r>
            <a:r>
              <a:rPr lang="en-US" altLang="zh-CN" dirty="0"/>
              <a:t>axes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padded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axes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until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dimension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arrays</a:t>
            </a:r>
            <a:r>
              <a:rPr lang="zh-CN" altLang="en-US" dirty="0"/>
              <a:t> </a:t>
            </a:r>
            <a:r>
              <a:rPr lang="en-US" altLang="zh-CN" dirty="0"/>
              <a:t>agree.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5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6694-D7AC-2D4A-9EA3-481D3239F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88" y="320040"/>
            <a:ext cx="11422261" cy="511166"/>
          </a:xfrm>
        </p:spPr>
        <p:txBody>
          <a:bodyPr/>
          <a:lstStyle/>
          <a:p>
            <a:r>
              <a:rPr lang="en-US" dirty="0"/>
              <a:t>Broadcast example: mapping (1,2) -&gt; (2,2)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E432E-8B63-E24F-AA58-97344A9F5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92" y="1749681"/>
            <a:ext cx="9720017" cy="4543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0C120E-7D61-4B42-89EA-A7F4B9343FCA}"/>
              </a:ext>
            </a:extLst>
          </p:cNvPr>
          <p:cNvSpPr txBox="1"/>
          <p:nvPr/>
        </p:nvSpPr>
        <p:spPr>
          <a:xfrm>
            <a:off x="630811" y="1345544"/>
            <a:ext cx="462819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x = </a:t>
            </a:r>
            <a:r>
              <a:rPr lang="en-US" sz="1600" dirty="0" err="1">
                <a:latin typeface="Fira Code" panose="020B0509050000020004" pitchFamily="49" charset="0"/>
                <a:ea typeface="Fira Code" panose="020B0509050000020004" pitchFamily="49" charset="0"/>
              </a:rPr>
              <a:t>np.array</a:t>
            </a:r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([1,2,3,4]).reshape(2,2)</a:t>
            </a:r>
          </a:p>
        </p:txBody>
      </p:sp>
    </p:spTree>
    <p:extLst>
      <p:ext uri="{BB962C8B-B14F-4D97-AF65-F5344CB8AC3E}">
        <p14:creationId xmlns:p14="http://schemas.microsoft.com/office/powerpoint/2010/main" val="3648403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F4EB3-9768-C340-9F99-1932FE6C3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88" y="320040"/>
            <a:ext cx="11422261" cy="511166"/>
          </a:xfrm>
        </p:spPr>
        <p:txBody>
          <a:bodyPr/>
          <a:lstStyle/>
          <a:p>
            <a:r>
              <a:rPr lang="en-US" dirty="0"/>
              <a:t>Broadcast example: mapping (2,1) -&gt; (2,2)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4EEB6-C8D5-E444-B35F-CD2AC289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88" y="1127578"/>
            <a:ext cx="9437895" cy="500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27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B83A2-9A29-EC4C-8A82-0E4C224D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88" y="320040"/>
            <a:ext cx="11422261" cy="511166"/>
          </a:xfrm>
        </p:spPr>
        <p:txBody>
          <a:bodyPr/>
          <a:lstStyle/>
          <a:p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5DC9A-453F-9F47-851C-A24BB7DB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87" y="1196974"/>
            <a:ext cx="9414075" cy="522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51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243E-1C0E-DD46-903C-115C91950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88" y="320040"/>
            <a:ext cx="11422261" cy="511166"/>
          </a:xfrm>
        </p:spPr>
        <p:txBody>
          <a:bodyPr/>
          <a:lstStyle/>
          <a:p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axis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2845A-37B4-0B44-A006-2DFAF791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87" y="1257300"/>
            <a:ext cx="6443664" cy="23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32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C363E-B135-5C47-8E9B-44B6F8F8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88" y="320040"/>
            <a:ext cx="11422261" cy="511166"/>
          </a:xfrm>
        </p:spPr>
        <p:txBody>
          <a:bodyPr/>
          <a:lstStyle/>
          <a:p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40EC6-6E12-8E4C-8716-BC4F3296F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88" y="971549"/>
            <a:ext cx="6242250" cy="57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9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3BA3-A093-F14F-8EA6-CA15EBCD2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88" y="320040"/>
            <a:ext cx="11422261" cy="511166"/>
          </a:xfrm>
        </p:spPr>
        <p:txBody>
          <a:bodyPr/>
          <a:lstStyle/>
          <a:p>
            <a:r>
              <a:rPr lang="en-US" dirty="0"/>
              <a:t>Boolean Array and Conditional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F2F19B-8797-664B-AD90-3282CF6E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88" y="1044056"/>
            <a:ext cx="6604283" cy="56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2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09C5C-493A-534A-B3EC-903FD4535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88" y="320040"/>
            <a:ext cx="11422261" cy="511166"/>
          </a:xfrm>
        </p:spPr>
        <p:txBody>
          <a:bodyPr/>
          <a:lstStyle/>
          <a:p>
            <a:r>
              <a:rPr lang="en-US" altLang="zh-CN" dirty="0" err="1"/>
              <a:t>Numpy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9F071-895F-3D4B-AE53-55CDD5543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254250"/>
            <a:ext cx="95377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01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3BDD1-2002-404B-8495-9CD797E6A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88" y="320040"/>
            <a:ext cx="11422261" cy="511166"/>
          </a:xfrm>
        </p:spPr>
        <p:txBody>
          <a:bodyPr/>
          <a:lstStyle/>
          <a:p>
            <a:r>
              <a:rPr lang="en-US" dirty="0" err="1"/>
              <a:t>np.non_zeros</a:t>
            </a:r>
            <a:r>
              <a:rPr lang="en-US" dirty="0"/>
              <a:t>: return array of indices of non-zero elements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E86BF-E960-9240-8B5C-59FA2777E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18" y="1496571"/>
            <a:ext cx="5594783" cy="401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27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6C4-F566-A846-A5A4-E9C8A38FD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88" y="320040"/>
            <a:ext cx="11422261" cy="511166"/>
          </a:xfrm>
        </p:spPr>
        <p:txBody>
          <a:bodyPr/>
          <a:lstStyle/>
          <a:p>
            <a:r>
              <a:rPr lang="en-US" dirty="0"/>
              <a:t>Matrix operation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6CF50-F256-0340-9465-659582844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31" y="2151099"/>
            <a:ext cx="7573931" cy="1491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FD708-EECF-FF48-8578-413D0FCA9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31" y="4207871"/>
            <a:ext cx="3429007" cy="1876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CB3DF6-72F3-354E-B9D9-DAA30A96E849}"/>
              </a:ext>
            </a:extLst>
          </p:cNvPr>
          <p:cNvSpPr txBox="1"/>
          <p:nvPr/>
        </p:nvSpPr>
        <p:spPr>
          <a:xfrm>
            <a:off x="235815" y="3685337"/>
            <a:ext cx="20576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latin typeface="+mn-lt"/>
              </a:rPr>
              <a:t>Compare to: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4BA06B-DA9E-124A-8654-8E59C91F3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31" y="1230645"/>
            <a:ext cx="1630721" cy="48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2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1D5E-3749-674C-BF23-B8FA5AFD3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88" y="320040"/>
            <a:ext cx="11422261" cy="511166"/>
          </a:xfrm>
        </p:spPr>
        <p:txBody>
          <a:bodyPr/>
          <a:lstStyle/>
          <a:p>
            <a:r>
              <a:rPr lang="en-US" altLang="zh-CN" dirty="0"/>
              <a:t>1-d</a:t>
            </a:r>
            <a:r>
              <a:rPr lang="zh-CN" altLang="en-US" dirty="0"/>
              <a:t> </a:t>
            </a:r>
            <a:r>
              <a:rPr lang="en-US" altLang="zh-CN" dirty="0"/>
              <a:t>array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40092-3E50-3748-BC21-689B6235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88" y="1746250"/>
            <a:ext cx="6197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8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3158-67CA-4648-B20D-57C8A42E9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88" y="320040"/>
            <a:ext cx="11422261" cy="511166"/>
          </a:xfrm>
        </p:spPr>
        <p:txBody>
          <a:bodyPr/>
          <a:lstStyle/>
          <a:p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nested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3608E-6D60-BB43-9442-D94E1CF8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88" y="1384300"/>
            <a:ext cx="58674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4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E720-8E2F-F344-86A8-E97425540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88" y="320040"/>
            <a:ext cx="11422261" cy="511166"/>
          </a:xfrm>
        </p:spPr>
        <p:txBody>
          <a:bodyPr/>
          <a:lstStyle/>
          <a:p>
            <a:r>
              <a:rPr lang="en-US" dirty="0"/>
              <a:t>Create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D7ED6-990D-5D4D-84C0-C4EF86E6C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89" y="1215026"/>
            <a:ext cx="2298703" cy="169101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np.full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np.empty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np.ones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np.zeros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FBA08-4A9A-2A4B-84C3-DE02C10A51D4}"/>
              </a:ext>
            </a:extLst>
          </p:cNvPr>
          <p:cNvSpPr txBox="1"/>
          <p:nvPr/>
        </p:nvSpPr>
        <p:spPr>
          <a:xfrm>
            <a:off x="2862171" y="4070959"/>
            <a:ext cx="32573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-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0B185C-D686-8A40-B80A-B87EAF9FB3FC}"/>
              </a:ext>
            </a:extLst>
          </p:cNvPr>
          <p:cNvSpPr txBox="1"/>
          <p:nvPr/>
        </p:nvSpPr>
        <p:spPr>
          <a:xfrm>
            <a:off x="251569" y="4070959"/>
            <a:ext cx="3105406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They can take a dimension tuple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They can take a datatype 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Sometimes, you can supply a value to fill</a:t>
            </a:r>
          </a:p>
          <a:p>
            <a:pPr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n-US" dirty="0"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1CD742-3F67-7A46-B765-DC5A022AB2C0}"/>
              </a:ext>
            </a:extLst>
          </p:cNvPr>
          <p:cNvSpPr txBox="1">
            <a:spLocks/>
          </p:cNvSpPr>
          <p:nvPr/>
        </p:nvSpPr>
        <p:spPr bwMode="auto">
          <a:xfrm>
            <a:off x="4317128" y="1215026"/>
            <a:ext cx="2298703" cy="169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b="0" i="0" kern="1200">
                <a:solidFill>
                  <a:schemeClr val="tx1"/>
                </a:solidFill>
                <a:latin typeface="PT Sans Narrow" charset="-52"/>
                <a:ea typeface="PT Sans Narrow" charset="-52"/>
                <a:cs typeface="PT Sans Narrow" charset="-52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b="0" i="0" kern="1200">
                <a:solidFill>
                  <a:schemeClr val="tx1"/>
                </a:solidFill>
                <a:latin typeface="PT Sans Narrow" charset="-52"/>
                <a:ea typeface="PT Sans Narrow" charset="-52"/>
                <a:cs typeface="PT Sans Narrow" charset="-52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b="0" i="0" kern="1200">
                <a:solidFill>
                  <a:schemeClr val="tx1"/>
                </a:solidFill>
                <a:latin typeface="PT Sans Narrow" charset="-52"/>
                <a:ea typeface="PT Sans Narrow" charset="-52"/>
                <a:cs typeface="PT Sans Narrow" charset="-52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800" b="0" i="0" kern="1200">
                <a:solidFill>
                  <a:schemeClr val="tx1"/>
                </a:solidFill>
                <a:latin typeface="PT Sans Narrow" charset="-52"/>
                <a:ea typeface="PT Sans Narrow" charset="-52"/>
                <a:cs typeface="PT Sans Narrow" charset="-52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Narrow" charset="-52"/>
                <a:ea typeface="PT Sans Narrow" charset="-52"/>
                <a:cs typeface="PT Sans Narrow" charset="-5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np.linspace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2D079-0E90-574F-90EB-1174347C4AEC}"/>
              </a:ext>
            </a:extLst>
          </p:cNvPr>
          <p:cNvSpPr txBox="1"/>
          <p:nvPr/>
        </p:nvSpPr>
        <p:spPr>
          <a:xfrm>
            <a:off x="3913776" y="3941525"/>
            <a:ext cx="310540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start point, inclusive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end point, inclusive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# of data point to populate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n-US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777F39-C9B9-184B-A390-3C07A9656020}"/>
              </a:ext>
            </a:extLst>
          </p:cNvPr>
          <p:cNvSpPr txBox="1">
            <a:spLocks/>
          </p:cNvSpPr>
          <p:nvPr/>
        </p:nvSpPr>
        <p:spPr bwMode="auto">
          <a:xfrm>
            <a:off x="8066768" y="1150787"/>
            <a:ext cx="3412415" cy="169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b="0" i="0" kern="1200">
                <a:solidFill>
                  <a:schemeClr val="tx1"/>
                </a:solidFill>
                <a:latin typeface="PT Sans Narrow" charset="-52"/>
                <a:ea typeface="PT Sans Narrow" charset="-52"/>
                <a:cs typeface="PT Sans Narrow" charset="-52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b="0" i="0" kern="1200">
                <a:solidFill>
                  <a:schemeClr val="tx1"/>
                </a:solidFill>
                <a:latin typeface="PT Sans Narrow" charset="-52"/>
                <a:ea typeface="PT Sans Narrow" charset="-52"/>
                <a:cs typeface="PT Sans Narrow" charset="-52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b="0" i="0" kern="1200">
                <a:solidFill>
                  <a:schemeClr val="tx1"/>
                </a:solidFill>
                <a:latin typeface="PT Sans Narrow" charset="-52"/>
                <a:ea typeface="PT Sans Narrow" charset="-52"/>
                <a:cs typeface="PT Sans Narrow" charset="-52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800" b="0" i="0" kern="1200">
                <a:solidFill>
                  <a:schemeClr val="tx1"/>
                </a:solidFill>
                <a:latin typeface="PT Sans Narrow" charset="-52"/>
                <a:ea typeface="PT Sans Narrow" charset="-52"/>
                <a:cs typeface="PT Sans Narrow" charset="-52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Narrow" charset="-52"/>
                <a:ea typeface="PT Sans Narrow" charset="-52"/>
                <a:cs typeface="PT Sans Narrow" charset="-5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x = [-1, 0, 1]</a:t>
            </a:r>
          </a:p>
          <a:p>
            <a:pPr marL="0" indent="0">
              <a:buFont typeface="Arial" charset="0"/>
              <a:buNone/>
            </a:pP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y = [-2, 0, 2]</a:t>
            </a:r>
          </a:p>
          <a:p>
            <a:pPr marL="0" indent="0">
              <a:buFont typeface="Arial" charset="0"/>
              <a:buNone/>
            </a:pP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X,Y =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np.meshgrid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x,y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1781CA-24E0-FE41-B52B-3DF4BC27A3F6}"/>
              </a:ext>
            </a:extLst>
          </p:cNvPr>
          <p:cNvGrpSpPr/>
          <p:nvPr/>
        </p:nvGrpSpPr>
        <p:grpSpPr>
          <a:xfrm>
            <a:off x="7502408" y="3707704"/>
            <a:ext cx="1629066" cy="980721"/>
            <a:chOff x="7502408" y="3707704"/>
            <a:chExt cx="1629066" cy="98072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6E0355-2945-CD49-8B0E-82DF1247EAFC}"/>
                </a:ext>
              </a:extLst>
            </p:cNvPr>
            <p:cNvCxnSpPr>
              <a:cxnSpLocks/>
            </p:cNvCxnSpPr>
            <p:nvPr/>
          </p:nvCxnSpPr>
          <p:spPr>
            <a:xfrm>
              <a:off x="7866345" y="3707704"/>
              <a:ext cx="1265129" cy="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24C427C-F6AD-5640-952D-0D88E269FD9D}"/>
                </a:ext>
              </a:extLst>
            </p:cNvPr>
            <p:cNvCxnSpPr>
              <a:cxnSpLocks/>
            </p:cNvCxnSpPr>
            <p:nvPr/>
          </p:nvCxnSpPr>
          <p:spPr>
            <a:xfrm>
              <a:off x="7866345" y="4173255"/>
              <a:ext cx="1265129" cy="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825B2AF-EB1F-4946-A1BA-C05590953303}"/>
                </a:ext>
              </a:extLst>
            </p:cNvPr>
            <p:cNvCxnSpPr>
              <a:cxnSpLocks/>
            </p:cNvCxnSpPr>
            <p:nvPr/>
          </p:nvCxnSpPr>
          <p:spPr>
            <a:xfrm>
              <a:off x="7866345" y="4674296"/>
              <a:ext cx="1265129" cy="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15226BBC-920D-2D47-97E8-0A8B7EDCCD31}"/>
                </a:ext>
              </a:extLst>
            </p:cNvPr>
            <p:cNvSpPr/>
            <p:nvPr/>
          </p:nvSpPr>
          <p:spPr>
            <a:xfrm rot="21009959" flipH="1">
              <a:off x="7536014" y="3761153"/>
              <a:ext cx="660662" cy="404269"/>
            </a:xfrm>
            <a:prstGeom prst="arc">
              <a:avLst>
                <a:gd name="adj1" fmla="val 16486398"/>
                <a:gd name="adj2" fmla="val 4186175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3EF90E3-7249-B343-8AD2-DA7EE771C2E6}"/>
                </a:ext>
              </a:extLst>
            </p:cNvPr>
            <p:cNvSpPr/>
            <p:nvPr/>
          </p:nvSpPr>
          <p:spPr>
            <a:xfrm rot="21009959" flipH="1">
              <a:off x="7502408" y="4284156"/>
              <a:ext cx="660662" cy="404269"/>
            </a:xfrm>
            <a:prstGeom prst="arc">
              <a:avLst>
                <a:gd name="adj1" fmla="val 16486398"/>
                <a:gd name="adj2" fmla="val 4186175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20A25A-BC13-2F40-A81F-D3A1D731B079}"/>
              </a:ext>
            </a:extLst>
          </p:cNvPr>
          <p:cNvCxnSpPr>
            <a:cxnSpLocks/>
          </p:cNvCxnSpPr>
          <p:nvPr/>
        </p:nvCxnSpPr>
        <p:spPr>
          <a:xfrm rot="16200000">
            <a:off x="9566097" y="4232864"/>
            <a:ext cx="126512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7D0EF6-DF4A-E847-A1DE-84D2F5A512B0}"/>
              </a:ext>
            </a:extLst>
          </p:cNvPr>
          <p:cNvCxnSpPr>
            <a:cxnSpLocks/>
          </p:cNvCxnSpPr>
          <p:nvPr/>
        </p:nvCxnSpPr>
        <p:spPr>
          <a:xfrm rot="16200000">
            <a:off x="10031648" y="4232864"/>
            <a:ext cx="126512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350D3C-B0B5-3D4E-A01F-5A805F5FE157}"/>
              </a:ext>
            </a:extLst>
          </p:cNvPr>
          <p:cNvCxnSpPr>
            <a:cxnSpLocks/>
          </p:cNvCxnSpPr>
          <p:nvPr/>
        </p:nvCxnSpPr>
        <p:spPr>
          <a:xfrm rot="16200000">
            <a:off x="10532689" y="4232864"/>
            <a:ext cx="126512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114774AA-9FDB-3B42-ABDE-A4BE8B3F90D7}"/>
              </a:ext>
            </a:extLst>
          </p:cNvPr>
          <p:cNvSpPr/>
          <p:nvPr/>
        </p:nvSpPr>
        <p:spPr>
          <a:xfrm rot="15609959" flipH="1">
            <a:off x="10128617" y="4663545"/>
            <a:ext cx="525634" cy="404269"/>
          </a:xfrm>
          <a:prstGeom prst="arc">
            <a:avLst>
              <a:gd name="adj1" fmla="val 16486398"/>
              <a:gd name="adj2" fmla="val 4186175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0BB41619-5BBB-9143-A710-D06B698CDF46}"/>
              </a:ext>
            </a:extLst>
          </p:cNvPr>
          <p:cNvSpPr/>
          <p:nvPr/>
        </p:nvSpPr>
        <p:spPr>
          <a:xfrm rot="15609959" flipH="1">
            <a:off x="10688103" y="4647960"/>
            <a:ext cx="561324" cy="404269"/>
          </a:xfrm>
          <a:prstGeom prst="arc">
            <a:avLst>
              <a:gd name="adj1" fmla="val 16486398"/>
              <a:gd name="adj2" fmla="val 4186175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5D8D19E-4578-D543-9280-68F04C80645B}"/>
              </a:ext>
            </a:extLst>
          </p:cNvPr>
          <p:cNvSpPr/>
          <p:nvPr/>
        </p:nvSpPr>
        <p:spPr>
          <a:xfrm>
            <a:off x="7506344" y="1402915"/>
            <a:ext cx="460209" cy="2197379"/>
          </a:xfrm>
          <a:custGeom>
            <a:avLst/>
            <a:gdLst>
              <a:gd name="connsiteX0" fmla="*/ 717964 w 717964"/>
              <a:gd name="connsiteY0" fmla="*/ 0 h 2395185"/>
              <a:gd name="connsiteX1" fmla="*/ 3980 w 717964"/>
              <a:gd name="connsiteY1" fmla="*/ 1139869 h 2395185"/>
              <a:gd name="connsiteX2" fmla="*/ 429865 w 717964"/>
              <a:gd name="connsiteY2" fmla="*/ 2254685 h 2395185"/>
              <a:gd name="connsiteX3" fmla="*/ 442391 w 717964"/>
              <a:gd name="connsiteY3" fmla="*/ 2342367 h 239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964" h="2395185">
                <a:moveTo>
                  <a:pt x="717964" y="0"/>
                </a:moveTo>
                <a:cubicBezTo>
                  <a:pt x="384980" y="382044"/>
                  <a:pt x="51996" y="764088"/>
                  <a:pt x="3980" y="1139869"/>
                </a:cubicBezTo>
                <a:cubicBezTo>
                  <a:pt x="-44036" y="1515650"/>
                  <a:pt x="356796" y="2054269"/>
                  <a:pt x="429865" y="2254685"/>
                </a:cubicBezTo>
                <a:cubicBezTo>
                  <a:pt x="502933" y="2455101"/>
                  <a:pt x="472662" y="2398734"/>
                  <a:pt x="442391" y="2342367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triangl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739547C8-6F70-9343-9548-881EA55B86EB}"/>
              </a:ext>
            </a:extLst>
          </p:cNvPr>
          <p:cNvSpPr/>
          <p:nvPr/>
        </p:nvSpPr>
        <p:spPr>
          <a:xfrm>
            <a:off x="7747024" y="1803748"/>
            <a:ext cx="2311376" cy="1728592"/>
          </a:xfrm>
          <a:custGeom>
            <a:avLst/>
            <a:gdLst>
              <a:gd name="connsiteX0" fmla="*/ 419946 w 2411584"/>
              <a:gd name="connsiteY0" fmla="*/ 0 h 1728592"/>
              <a:gd name="connsiteX1" fmla="*/ 144373 w 2411584"/>
              <a:gd name="connsiteY1" fmla="*/ 688931 h 1728592"/>
              <a:gd name="connsiteX2" fmla="*/ 2411584 w 2411584"/>
              <a:gd name="connsiteY2" fmla="*/ 1728592 h 172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1584" h="1728592">
                <a:moveTo>
                  <a:pt x="419946" y="0"/>
                </a:moveTo>
                <a:cubicBezTo>
                  <a:pt x="116189" y="200416"/>
                  <a:pt x="-187567" y="400832"/>
                  <a:pt x="144373" y="688931"/>
                </a:cubicBezTo>
                <a:cubicBezTo>
                  <a:pt x="476313" y="977030"/>
                  <a:pt x="1443948" y="1352811"/>
                  <a:pt x="2411584" y="1728592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triangl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2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99256-D445-1043-B6F1-8036EE726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88" y="320040"/>
            <a:ext cx="11422261" cy="511166"/>
          </a:xfrm>
        </p:spPr>
        <p:txBody>
          <a:bodyPr/>
          <a:lstStyle/>
          <a:p>
            <a:r>
              <a:rPr lang="en-US" dirty="0"/>
              <a:t>Create array with properties (shape) of other arrays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8F363-FFEF-9245-B3D0-7AE9EF35E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4" y="1285104"/>
            <a:ext cx="2784034" cy="105726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err="1">
                <a:latin typeface="Fira Code" panose="020B0509050000020004" pitchFamily="49" charset="0"/>
                <a:ea typeface="Fira Code" panose="020B0509050000020004" pitchFamily="49" charset="0"/>
              </a:rPr>
              <a:t>np.zeros_like</a:t>
            </a:r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 err="1">
                <a:latin typeface="Fira Code" panose="020B0509050000020004" pitchFamily="49" charset="0"/>
                <a:ea typeface="Fira Code" panose="020B0509050000020004" pitchFamily="49" charset="0"/>
              </a:rPr>
              <a:t>np.full_like</a:t>
            </a:r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 err="1">
                <a:latin typeface="Fira Code" panose="020B0509050000020004" pitchFamily="49" charset="0"/>
                <a:ea typeface="Fira Code" panose="020B0509050000020004" pitchFamily="49" charset="0"/>
              </a:rPr>
              <a:t>np.ones_lie</a:t>
            </a:r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06952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2316-1A78-BF4D-B355-9EC6C665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88" y="320040"/>
            <a:ext cx="11422261" cy="511166"/>
          </a:xfrm>
        </p:spPr>
        <p:txBody>
          <a:bodyPr/>
          <a:lstStyle/>
          <a:p>
            <a:r>
              <a:rPr lang="en-US" dirty="0"/>
              <a:t>Create matrix array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C91BC4-881B-384F-800F-03FD3F33B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4" y="1285104"/>
            <a:ext cx="2784034" cy="105726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err="1">
                <a:latin typeface="Fira Code" panose="020B0509050000020004" pitchFamily="49" charset="0"/>
                <a:ea typeface="Fira Code" panose="020B0509050000020004" pitchFamily="49" charset="0"/>
              </a:rPr>
              <a:t>np.identity</a:t>
            </a:r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 err="1">
                <a:latin typeface="Fira Code" panose="020B0509050000020004" pitchFamily="49" charset="0"/>
                <a:ea typeface="Fira Code" panose="020B0509050000020004" pitchFamily="49" charset="0"/>
              </a:rPr>
              <a:t>np.eye</a:t>
            </a:r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 err="1">
                <a:latin typeface="Fira Code" panose="020B0509050000020004" pitchFamily="49" charset="0"/>
                <a:ea typeface="Fira Code" panose="020B0509050000020004" pitchFamily="49" charset="0"/>
              </a:rPr>
              <a:t>np.diag</a:t>
            </a:r>
            <a:r>
              <a:rPr lang="en-US" sz="16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</a:p>
          <a:p>
            <a:pPr marL="0" indent="0">
              <a:buNone/>
            </a:pPr>
            <a:endParaRPr lang="en-US" sz="16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endParaRPr lang="en-US" sz="16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17D0B-DFFE-0746-B3C9-3AA26925F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63" y="2938050"/>
            <a:ext cx="4111690" cy="175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6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56D8C-9580-1148-9EF0-4CBFD2DA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88" y="320040"/>
            <a:ext cx="11422261" cy="511166"/>
          </a:xfrm>
        </p:spPr>
        <p:txBody>
          <a:bodyPr/>
          <a:lstStyle/>
          <a:p>
            <a:r>
              <a:rPr lang="en-US" dirty="0"/>
              <a:t>Indexing and 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FDC92-61FA-A14D-B662-FA11E05B6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One dimensional or Multi-dimensional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single row</a:t>
            </a:r>
          </a:p>
          <a:p>
            <a:pPr marL="0" indent="0">
              <a:buNone/>
            </a:pPr>
            <a:r>
              <a:rPr lang="en-US" dirty="0"/>
              <a:t>select single column</a:t>
            </a:r>
          </a:p>
          <a:p>
            <a:pPr marL="0" indent="0">
              <a:buNone/>
            </a:pPr>
            <a:r>
              <a:rPr lang="en-US" dirty="0"/>
              <a:t>select submatrix</a:t>
            </a:r>
          </a:p>
          <a:p>
            <a:pPr marL="0" indent="0">
              <a:buNone/>
            </a:pPr>
            <a:r>
              <a:rPr lang="en-US" dirty="0"/>
              <a:t>select based on stride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38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79AA-F638-4D49-B2CC-89D46D84D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88" y="320040"/>
            <a:ext cx="11422261" cy="511166"/>
          </a:xfrm>
        </p:spPr>
        <p:txBody>
          <a:bodyPr/>
          <a:lstStyle/>
          <a:p>
            <a:r>
              <a:rPr lang="en-US" altLang="zh-CN" dirty="0"/>
              <a:t>Indexing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9879B-D259-7C47-A168-AE17885DE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6" y="804788"/>
            <a:ext cx="7472361" cy="6364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D9509A-2359-9F40-AA6D-9003A1AE3115}"/>
              </a:ext>
            </a:extLst>
          </p:cNvPr>
          <p:cNvSpPr txBox="1"/>
          <p:nvPr/>
        </p:nvSpPr>
        <p:spPr>
          <a:xfrm>
            <a:off x="7615237" y="2286000"/>
            <a:ext cx="2907719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200" dirty="0"/>
              <a:t>From:</a:t>
            </a:r>
            <a:r>
              <a:rPr lang="zh-CN" altLang="en-US" sz="1200" dirty="0"/>
              <a:t> </a:t>
            </a:r>
            <a:r>
              <a:rPr lang="en-US" altLang="zh-CN" sz="1200" dirty="0" err="1"/>
              <a:t>Apress</a:t>
            </a:r>
            <a:r>
              <a:rPr lang="zh-CN" altLang="en-US" sz="1200" dirty="0"/>
              <a:t> </a:t>
            </a:r>
            <a:r>
              <a:rPr lang="en-US" altLang="zh-CN" sz="1200" dirty="0"/>
              <a:t>–</a:t>
            </a:r>
            <a:r>
              <a:rPr lang="zh-CN" altLang="en-US" sz="1200" dirty="0"/>
              <a:t> </a:t>
            </a:r>
            <a:r>
              <a:rPr lang="en-US" altLang="zh-CN" sz="1200" dirty="0"/>
              <a:t>Numerical</a:t>
            </a:r>
            <a:r>
              <a:rPr lang="zh-CN" altLang="en-US" sz="1200" dirty="0"/>
              <a:t> </a:t>
            </a:r>
            <a:r>
              <a:rPr lang="en-US" altLang="zh-CN" sz="1200" dirty="0"/>
              <a:t>Python,</a:t>
            </a:r>
            <a:r>
              <a:rPr lang="zh-CN" altLang="en-US" sz="1200" dirty="0"/>
              <a:t> </a:t>
            </a:r>
            <a:r>
              <a:rPr lang="en-US" altLang="zh-CN" sz="1200" dirty="0"/>
              <a:t>2015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56095030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ORNL corporate palette May 28 saturation adjust">
      <a:dk1>
        <a:sysClr val="windowText" lastClr="000000"/>
      </a:dk1>
      <a:lt1>
        <a:sysClr val="window" lastClr="FFFFFF"/>
      </a:lt1>
      <a:dk2>
        <a:srgbClr val="1E7640"/>
      </a:dk2>
      <a:lt2>
        <a:srgbClr val="FFFFFF"/>
      </a:lt2>
      <a:accent1>
        <a:srgbClr val="306DBE"/>
      </a:accent1>
      <a:accent2>
        <a:srgbClr val="84B641"/>
      </a:accent2>
      <a:accent3>
        <a:srgbClr val="DE762D"/>
      </a:accent3>
      <a:accent4>
        <a:srgbClr val="2ABDDA"/>
      </a:accent4>
      <a:accent5>
        <a:srgbClr val="A03123"/>
      </a:accent5>
      <a:accent6>
        <a:srgbClr val="FFCD00"/>
      </a:accent6>
      <a:hlink>
        <a:srgbClr val="0070B9"/>
      </a:hlink>
      <a:folHlink>
        <a:srgbClr val="1E7640"/>
      </a:folHlink>
    </a:clrScheme>
    <a:fontScheme name="PT Narrow">
      <a:majorFont>
        <a:latin typeface="PT Sans Narrow"/>
        <a:ea typeface=""/>
        <a:cs typeface=""/>
      </a:majorFont>
      <a:minorFont>
        <a:latin typeface="PT Sans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ur-status" id="{4765B27C-46E9-2E46-B5CB-7059CFDA8624}" vid="{1485B433-31AE-AD4E-A0C4-5BBD64226407}"/>
    </a:ext>
  </a:extLst>
</a:theme>
</file>

<file path=ppt/theme/theme2.xml><?xml version="1.0" encoding="utf-8"?>
<a:theme xmlns:a="http://schemas.openxmlformats.org/drawingml/2006/main" name="ORNL Customized Theme (Wide)">
  <a:themeElements>
    <a:clrScheme name="ORNL corporate palette May 28 saturation adjust">
      <a:dk1>
        <a:sysClr val="windowText" lastClr="000000"/>
      </a:dk1>
      <a:lt1>
        <a:sysClr val="window" lastClr="FFFFFF"/>
      </a:lt1>
      <a:dk2>
        <a:srgbClr val="1E7640"/>
      </a:dk2>
      <a:lt2>
        <a:srgbClr val="FFFFFF"/>
      </a:lt2>
      <a:accent1>
        <a:srgbClr val="306DBE"/>
      </a:accent1>
      <a:accent2>
        <a:srgbClr val="84B641"/>
      </a:accent2>
      <a:accent3>
        <a:srgbClr val="DE762D"/>
      </a:accent3>
      <a:accent4>
        <a:srgbClr val="2ABDDA"/>
      </a:accent4>
      <a:accent5>
        <a:srgbClr val="A03123"/>
      </a:accent5>
      <a:accent6>
        <a:srgbClr val="FFCD00"/>
      </a:accent6>
      <a:hlink>
        <a:srgbClr val="0070B9"/>
      </a:hlink>
      <a:folHlink>
        <a:srgbClr val="1E764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ur-status" id="{4765B27C-46E9-2E46-B5CB-7059CFDA8624}" vid="{D755D59E-0BB5-7243-9E66-E81C71EBD13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CBB6CFE-4507-4B02-9220-33DC2E0B46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0EC660-24D0-43A0-AE5E-E274115E726B}">
  <ds:schemaRefs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Presentations (Wide Screen)</Template>
  <TotalTime>1708</TotalTime>
  <Words>411</Words>
  <Application>Microsoft Macintosh PowerPoint</Application>
  <PresentationFormat>Custom</PresentationFormat>
  <Paragraphs>63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Black</vt:lpstr>
      <vt:lpstr>Calibri</vt:lpstr>
      <vt:lpstr>Fira Code</vt:lpstr>
      <vt:lpstr>PT Sans Narrow</vt:lpstr>
      <vt:lpstr>Presentations (Wide Screen)</vt:lpstr>
      <vt:lpstr>ORNL Customized Theme (Wide)</vt:lpstr>
      <vt:lpstr>Numpy</vt:lpstr>
      <vt:lpstr>Numpy array object</vt:lpstr>
      <vt:lpstr>1-d array </vt:lpstr>
      <vt:lpstr>Create array from nested list</vt:lpstr>
      <vt:lpstr>Create array</vt:lpstr>
      <vt:lpstr>Create array with properties (shape) of other arrays </vt:lpstr>
      <vt:lpstr>Create matrix array</vt:lpstr>
      <vt:lpstr>Indexing and Slicing</vt:lpstr>
      <vt:lpstr>Indexing</vt:lpstr>
      <vt:lpstr>Reshape/Resize</vt:lpstr>
      <vt:lpstr>Add new axis: np.newaxis</vt:lpstr>
      <vt:lpstr>Remove dimension: np.ravel and np.flatten</vt:lpstr>
      <vt:lpstr>Broadcasting Rule</vt:lpstr>
      <vt:lpstr>Broadcast example: mapping (1,2) -&gt; (2,2)</vt:lpstr>
      <vt:lpstr>Broadcast example: mapping (2,1) -&gt; (2,2)</vt:lpstr>
      <vt:lpstr>Aggregate functions</vt:lpstr>
      <vt:lpstr>Aggregate function with axis control</vt:lpstr>
      <vt:lpstr>Visual example</vt:lpstr>
      <vt:lpstr>Boolean Array and Conditional Expression</vt:lpstr>
      <vt:lpstr>np.non_zeros: return array of indices of non-zero elements</vt:lpstr>
      <vt:lpstr>Matrix operation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B-Tree</dc:title>
  <dc:creator>Feiyi Wang</dc:creator>
  <cp:lastModifiedBy>Feiyi Wang</cp:lastModifiedBy>
  <cp:revision>23</cp:revision>
  <cp:lastPrinted>2015-09-14T20:56:03Z</cp:lastPrinted>
  <dcterms:created xsi:type="dcterms:W3CDTF">2019-03-04T16:56:17Z</dcterms:created>
  <dcterms:modified xsi:type="dcterms:W3CDTF">2019-06-17T18:10:25Z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